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71" r:id="rId4"/>
    <p:sldId id="272" r:id="rId5"/>
    <p:sldId id="264" r:id="rId6"/>
    <p:sldId id="278" r:id="rId7"/>
    <p:sldId id="263" r:id="rId8"/>
    <p:sldId id="265" r:id="rId9"/>
    <p:sldId id="283" r:id="rId10"/>
    <p:sldId id="286" r:id="rId11"/>
    <p:sldId id="287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75" r:id="rId20"/>
    <p:sldId id="294" r:id="rId21"/>
    <p:sldId id="285" r:id="rId22"/>
    <p:sldId id="273" r:id="rId23"/>
  </p:sldIdLst>
  <p:sldSz cx="12188825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 snapToGrid="0" showGuides="1">
      <p:cViewPr>
        <p:scale>
          <a:sx n="100" d="100"/>
          <a:sy n="100" d="100"/>
        </p:scale>
        <p:origin x="-1080" y="-26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840" y="-8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ADAA-C832-4FB4-858D-D20A13637CC9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22B5-CEAE-4187-ACD5-FA9512696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6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820DA-0A0D-4107-B3DB-38D7AA823929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31CCB-2CA0-4546-9C4A-FB289EFE0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1CCB-2CA0-4546-9C4A-FB289EFE00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9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1CCB-2CA0-4546-9C4A-FB289EFE00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jm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/>
          </p:cNvPr>
          <p:cNvSpPr/>
          <p:nvPr userDrawn="1"/>
        </p:nvSpPr>
        <p:spPr>
          <a:xfrm>
            <a:off x="786605" y="6387967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1" descr="G:\Corporate\PJM templates and standards\new ppt templates\2012-16-9Ratio-TemplateElements-03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:\Corporate\PJM templates and standards\new ppt templates\2012-16-9Ratio-TemplateElements-0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>
            <a:fillRect/>
          </a:stretch>
        </p:blipFill>
        <p:spPr bwMode="auto">
          <a:xfrm>
            <a:off x="0" y="0"/>
            <a:ext cx="1218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©2019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7001" y="3810000"/>
            <a:ext cx="4367662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sp>
        <p:nvSpPr>
          <p:cNvPr id="9" name="Rounded Rectangle 8">
            <a:hlinkClick r:id="rId2"/>
          </p:cNvPr>
          <p:cNvSpPr/>
          <p:nvPr userDrawn="1"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08602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803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500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2057400"/>
            <a:ext cx="538339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20574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1910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1604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pjm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7"/>
          </p:cNvPr>
          <p:cNvSpPr/>
          <p:nvPr/>
        </p:nvSpPr>
        <p:spPr>
          <a:xfrm>
            <a:off x="760412" y="6381750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hlinkClick r:id="rId7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11" descr="G:\Corporate\PJM templates and standards\new ppt templates\2012-16-9Ratio-TemplateElements-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G:\Corporate\PJM templates and standards\new ppt templates\2012-16-9Ratio-TemplateElements-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0" y="0"/>
            <a:ext cx="12188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69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©2018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1213" y="6381750"/>
            <a:ext cx="450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sp>
        <p:nvSpPr>
          <p:cNvPr id="3" name="Rounded Rectangle 2">
            <a:hlinkClick r:id="rId7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28" r:id="rId2"/>
    <p:sldLayoutId id="2147485829" r:id="rId3"/>
    <p:sldLayoutId id="2147485830" r:id="rId4"/>
    <p:sldLayoutId id="214748583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037" y="1847850"/>
            <a:ext cx="10360501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2018 RTEP Report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Maps, Tables &amp; Figures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10528" y="3810000"/>
            <a:ext cx="4864135" cy="1752600"/>
          </a:xfrm>
        </p:spPr>
        <p:txBody>
          <a:bodyPr/>
          <a:lstStyle/>
          <a:p>
            <a:r>
              <a:rPr lang="en-US" dirty="0"/>
              <a:t>The following set of slides provides </a:t>
            </a:r>
            <a:r>
              <a:rPr lang="en-US" dirty="0" smtClean="0"/>
              <a:t>key </a:t>
            </a:r>
            <a:r>
              <a:rPr lang="en-US" dirty="0"/>
              <a:t>information from PJM’s </a:t>
            </a:r>
            <a:r>
              <a:rPr lang="en-US" dirty="0" smtClean="0"/>
              <a:t>2018 </a:t>
            </a:r>
            <a:r>
              <a:rPr lang="en-US" dirty="0"/>
              <a:t>RTEP cycle. The slides are provided for the reader’s </a:t>
            </a:r>
            <a:r>
              <a:rPr lang="en-US" dirty="0" smtClean="0"/>
              <a:t>own communications </a:t>
            </a:r>
            <a:r>
              <a:rPr lang="en-US" dirty="0"/>
              <a:t>needs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2255" y="284752"/>
            <a:ext cx="9447213" cy="639763"/>
          </a:xfrm>
        </p:spPr>
        <p:txBody>
          <a:bodyPr/>
          <a:lstStyle/>
          <a:p>
            <a:r>
              <a:rPr lang="en-US" altLang="en-US" dirty="0" smtClean="0"/>
              <a:t>Requested Capacity Interconnection Rights, </a:t>
            </a:r>
            <a:br>
              <a:rPr lang="en-US" altLang="en-US" dirty="0" smtClean="0"/>
            </a:br>
            <a:r>
              <a:rPr lang="en-US" altLang="en-US" dirty="0" smtClean="0"/>
              <a:t>Non-Renewable Fuels</a:t>
            </a:r>
            <a:r>
              <a:rPr lang="en-US" altLang="en-US" dirty="0"/>
              <a:t> </a:t>
            </a:r>
            <a:r>
              <a:rPr lang="en-US" altLang="en-US" dirty="0" smtClean="0"/>
              <a:t>(December 31, 2018))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90714"/>
            <a:ext cx="11515724" cy="29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2255" y="227602"/>
            <a:ext cx="9447213" cy="639763"/>
          </a:xfrm>
        </p:spPr>
        <p:txBody>
          <a:bodyPr/>
          <a:lstStyle/>
          <a:p>
            <a:r>
              <a:rPr lang="en-US" altLang="en-US" dirty="0" smtClean="0"/>
              <a:t>Queue Status Totals (December 31, 2018))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2371724"/>
            <a:ext cx="8602663" cy="223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198437"/>
            <a:ext cx="10969625" cy="639763"/>
          </a:xfrm>
        </p:spPr>
        <p:txBody>
          <a:bodyPr/>
          <a:lstStyle/>
          <a:p>
            <a:r>
              <a:rPr lang="en-US" sz="2400" dirty="0"/>
              <a:t>Queued Generation Progression – Requested Capacity </a:t>
            </a:r>
            <a:r>
              <a:rPr lang="en-US" sz="2400" dirty="0" smtClean="0"/>
              <a:t>Rights</a:t>
            </a:r>
            <a:br>
              <a:rPr lang="en-US" sz="2400" dirty="0" smtClean="0"/>
            </a:br>
            <a:r>
              <a:rPr lang="en-US" sz="2400" dirty="0" smtClean="0"/>
              <a:t>(December </a:t>
            </a:r>
            <a:r>
              <a:rPr lang="en-US" sz="2400" dirty="0"/>
              <a:t>31, </a:t>
            </a:r>
            <a:r>
              <a:rPr lang="en-US" sz="2400" dirty="0" smtClean="0"/>
              <a:t>2018)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22" y="1023485"/>
            <a:ext cx="8941754" cy="402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22" y="4200526"/>
            <a:ext cx="5930273" cy="186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293687"/>
            <a:ext cx="10969625" cy="639763"/>
          </a:xfrm>
        </p:spPr>
        <p:txBody>
          <a:bodyPr/>
          <a:lstStyle/>
          <a:p>
            <a:r>
              <a:rPr lang="en-US" sz="2400" dirty="0" smtClean="0"/>
              <a:t>PJM Generator Deactivations Received </a:t>
            </a:r>
            <a:br>
              <a:rPr lang="en-US" sz="2400" dirty="0" smtClean="0"/>
            </a:br>
            <a:r>
              <a:rPr lang="en-US" sz="2400" dirty="0" smtClean="0"/>
              <a:t>January 1, 2018 through December 31, 2018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6146" name="Picture 2" descr="\\corp.pjm.com\shares\RTEP_Reports\2018 RTEP Report\Maps\Section 1\37__section 1.1.5 Map_PJM Generator Deactivations Received January 1, 2018 through December 31, 2018 -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978321"/>
            <a:ext cx="6869366" cy="50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corp.pjm.com\shares\RTEP_Reports\2018 RTEP Report\Maps\Section 1\37__section 1.1.5 Map_PJM Generator Deactivations Received January 1, 2018 through December 31, 2018 - LEG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5375487"/>
            <a:ext cx="2106483" cy="6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5987" y="198437"/>
            <a:ext cx="10969625" cy="639763"/>
          </a:xfrm>
        </p:spPr>
        <p:txBody>
          <a:bodyPr/>
          <a:lstStyle/>
          <a:p>
            <a:r>
              <a:rPr lang="en-US" sz="2400" dirty="0" smtClean="0"/>
              <a:t>2018 RTEP Baseline Projects by Driver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27190"/>
            <a:ext cx="11468100" cy="405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5987" y="198437"/>
            <a:ext cx="10969625" cy="639763"/>
          </a:xfrm>
        </p:spPr>
        <p:txBody>
          <a:bodyPr/>
          <a:lstStyle/>
          <a:p>
            <a:r>
              <a:rPr lang="en-US" sz="2400" dirty="0" smtClean="0"/>
              <a:t>Attachment M3 Process for Supplemental Projects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557338"/>
            <a:ext cx="7839075" cy="368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5987" y="198437"/>
            <a:ext cx="10969625" cy="639763"/>
          </a:xfrm>
        </p:spPr>
        <p:txBody>
          <a:bodyPr/>
          <a:lstStyle/>
          <a:p>
            <a:r>
              <a:rPr lang="en-US" sz="2400" dirty="0" smtClean="0"/>
              <a:t>Market Efficiency 24-Month Cycle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771526"/>
            <a:ext cx="7134224" cy="52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5987" y="198437"/>
            <a:ext cx="10969625" cy="639763"/>
          </a:xfrm>
        </p:spPr>
        <p:txBody>
          <a:bodyPr/>
          <a:lstStyle/>
          <a:p>
            <a:r>
              <a:rPr lang="en-US" sz="2400" dirty="0" smtClean="0"/>
              <a:t>Market Efficiency 24-Month Cycle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3656" r="1" b="2552"/>
          <a:stretch/>
        </p:blipFill>
        <p:spPr bwMode="auto">
          <a:xfrm>
            <a:off x="2990850" y="748562"/>
            <a:ext cx="6019799" cy="495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7925" y="5698994"/>
            <a:ext cx="79724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1440"/>
            <a:endParaRPr lang="en-US" baseline="30000" dirty="0" smtClean="0"/>
          </a:p>
          <a:p>
            <a:r>
              <a:rPr lang="en-US" b="1" baseline="30000" dirty="0" smtClean="0"/>
              <a:t>NOTE: </a:t>
            </a:r>
            <a:r>
              <a:rPr lang="en-US" baseline="30000" dirty="0"/>
              <a:t>Ohio Valley Electric Corporation (OVEC) </a:t>
            </a:r>
            <a:r>
              <a:rPr lang="en-US" baseline="30000" dirty="0" smtClean="0"/>
              <a:t>Integration </a:t>
            </a:r>
            <a:r>
              <a:rPr lang="en-US" baseline="30000" dirty="0"/>
              <a:t>was successfully completed </a:t>
            </a:r>
            <a:r>
              <a:rPr lang="en-US" baseline="30000" dirty="0" smtClean="0"/>
              <a:t>on </a:t>
            </a:r>
            <a:r>
              <a:rPr lang="en-US" baseline="30000" dirty="0"/>
              <a:t>Dec. 1, 2018.</a:t>
            </a:r>
          </a:p>
        </p:txBody>
      </p:sp>
    </p:spTree>
    <p:extLst>
      <p:ext uri="{BB962C8B-B14F-4D97-AF65-F5344CB8AC3E}">
        <p14:creationId xmlns:p14="http://schemas.microsoft.com/office/powerpoint/2010/main" val="23778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5987" y="198437"/>
            <a:ext cx="10969625" cy="639763"/>
          </a:xfrm>
        </p:spPr>
        <p:txBody>
          <a:bodyPr/>
          <a:lstStyle/>
          <a:p>
            <a:r>
              <a:rPr lang="en-US" sz="2400" dirty="0" smtClean="0"/>
              <a:t>Target Market Efficiency Project Study Results – Congestion Cost</a:t>
            </a: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1189712"/>
            <a:ext cx="8667751" cy="4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9693275" cy="639763"/>
          </a:xfrm>
        </p:spPr>
        <p:txBody>
          <a:bodyPr/>
          <a:lstStyle/>
          <a:p>
            <a:r>
              <a:rPr lang="en-US" dirty="0" smtClean="0"/>
              <a:t>Interregional Market Efficiency Project Study Timeline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1232516"/>
            <a:ext cx="11042650" cy="45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Backbone 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8" name="Picture 2" descr="R:\2018 RTEP Report\Maps\RTEP_ Backbone Transmission System 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 b="15181"/>
          <a:stretch/>
        </p:blipFill>
        <p:spPr bwMode="auto">
          <a:xfrm>
            <a:off x="1722437" y="812800"/>
            <a:ext cx="8796338" cy="52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R:\2018 RTEP Report\Maps\RTEP_Backbone Transmission System LEGE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/>
          <a:stretch/>
        </p:blipFill>
        <p:spPr bwMode="auto">
          <a:xfrm>
            <a:off x="1722437" y="3886917"/>
            <a:ext cx="1307018" cy="21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9693275" cy="639763"/>
          </a:xfrm>
        </p:spPr>
        <p:txBody>
          <a:bodyPr/>
          <a:lstStyle/>
          <a:p>
            <a:r>
              <a:rPr lang="en-US" dirty="0" smtClean="0"/>
              <a:t>Summer Peak Load Forecast Comparison (2017-2018)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906849"/>
            <a:ext cx="8212617" cy="505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241851"/>
            <a:ext cx="10969625" cy="639763"/>
          </a:xfrm>
        </p:spPr>
        <p:txBody>
          <a:bodyPr/>
          <a:lstStyle/>
          <a:p>
            <a:r>
              <a:rPr lang="en-US" dirty="0" smtClean="0"/>
              <a:t>2018 Load Forecast Report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38262"/>
            <a:ext cx="11979275" cy="325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7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75" y="152400"/>
            <a:ext cx="10331450" cy="639763"/>
          </a:xfrm>
        </p:spPr>
        <p:txBody>
          <a:bodyPr/>
          <a:lstStyle/>
          <a:p>
            <a:r>
              <a:rPr lang="en-US" dirty="0" smtClean="0"/>
              <a:t>10 Year Summer Peak Growth Rate Comparison 2014-2018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814917"/>
            <a:ext cx="7134224" cy="514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RTEP Process – RTO Perspective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27" y="857250"/>
            <a:ext cx="5227574" cy="51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66675"/>
            <a:ext cx="6645275" cy="639763"/>
          </a:xfrm>
        </p:spPr>
        <p:txBody>
          <a:bodyPr/>
          <a:lstStyle/>
          <a:p>
            <a:r>
              <a:rPr lang="en-US" dirty="0" smtClean="0"/>
              <a:t>System Enhancement Drivers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647700"/>
            <a:ext cx="5859269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825" y="114300"/>
            <a:ext cx="8902700" cy="639763"/>
          </a:xfrm>
        </p:spPr>
        <p:txBody>
          <a:bodyPr/>
          <a:lstStyle/>
          <a:p>
            <a:r>
              <a:rPr lang="en-US" dirty="0"/>
              <a:t>Approved RTEP Projects </a:t>
            </a:r>
            <a:r>
              <a:rPr lang="en-US" dirty="0" smtClean="0"/>
              <a:t>(December </a:t>
            </a:r>
            <a:r>
              <a:rPr lang="en-US" dirty="0"/>
              <a:t>31, </a:t>
            </a:r>
            <a:r>
              <a:rPr lang="en-US" dirty="0" smtClean="0"/>
              <a:t>2018)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401"/>
            <a:ext cx="11420476" cy="36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275" y="5199982"/>
            <a:ext cx="1090612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91440"/>
            <a:endParaRPr lang="en-US" baseline="30000" dirty="0" smtClean="0"/>
          </a:p>
          <a:p>
            <a:pPr marL="91440"/>
            <a:r>
              <a:rPr lang="en-US" b="1" baseline="30000" dirty="0" smtClean="0"/>
              <a:t>NOTE: </a:t>
            </a:r>
            <a:r>
              <a:rPr lang="en-US" baseline="30000" dirty="0" smtClean="0"/>
              <a:t>Since </a:t>
            </a:r>
            <a:r>
              <a:rPr lang="en-US" baseline="30000" dirty="0"/>
              <a:t>1999, the PJM Board has approved transmission system enhancements totaling $37.1 billion. Of this, $29.9 billion represents baseline projects to ensure compliance with NERC, regional and local transmission owner planning criteria and to address market efficiency congestion relief. An additional $7.2 billion represents network facilities to enable more than 85,000 MW of new generation </a:t>
            </a:r>
            <a:r>
              <a:rPr lang="en-US" baseline="30000" dirty="0" smtClean="0"/>
              <a:t>to </a:t>
            </a:r>
            <a:r>
              <a:rPr lang="en-US" baseline="30000" dirty="0"/>
              <a:t>interconnect reliably</a:t>
            </a:r>
            <a:r>
              <a:rPr lang="en-US" baseline="30000" dirty="0" smtClean="0"/>
              <a:t>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767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747" y="-125480"/>
            <a:ext cx="9392611" cy="1185930"/>
          </a:xfrm>
        </p:spPr>
        <p:txBody>
          <a:bodyPr/>
          <a:lstStyle/>
          <a:p>
            <a:r>
              <a:rPr lang="en-US" altLang="en-US" dirty="0"/>
              <a:t>Approved Baseline Projects by Voltage – </a:t>
            </a:r>
            <a:r>
              <a:rPr lang="en-US" altLang="en-US" dirty="0" smtClean="0"/>
              <a:t>2015-2018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97" y="955815"/>
            <a:ext cx="8750654" cy="494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9" y="198437"/>
            <a:ext cx="7085013" cy="639763"/>
          </a:xfrm>
        </p:spPr>
        <p:txBody>
          <a:bodyPr/>
          <a:lstStyle/>
          <a:p>
            <a:r>
              <a:rPr lang="en-US" dirty="0" smtClean="0"/>
              <a:t>PJM Existing Installed Capacity Mix RPM Eligibility Capacity</a:t>
            </a:r>
            <a:r>
              <a:rPr lang="en-US" dirty="0"/>
              <a:t> </a:t>
            </a:r>
            <a:r>
              <a:rPr lang="en-US" dirty="0" smtClean="0"/>
              <a:t>(December 31, 2018)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119963"/>
            <a:ext cx="9040812" cy="463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812" y="5791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of Jan 31,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32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09675"/>
            <a:ext cx="974758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30904" y="4920601"/>
            <a:ext cx="3557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Nameplate Capacity</a:t>
            </a:r>
          </a:p>
          <a:p>
            <a:r>
              <a:rPr lang="en-US" dirty="0"/>
              <a:t>represents a generator’s rated</a:t>
            </a:r>
          </a:p>
          <a:p>
            <a:r>
              <a:rPr lang="en-US" dirty="0"/>
              <a:t>full power output capability.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343275" y="-304800"/>
            <a:ext cx="86185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2800" dirty="0">
                <a:solidFill>
                  <a:srgbClr val="45454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5pPr>
            <a:lvl6pPr marL="609493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6pPr>
            <a:lvl7pPr marL="1218987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7pPr>
            <a:lvl8pPr marL="1828480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8pPr>
            <a:lvl9pPr marL="2437973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9pPr>
          </a:lstStyle>
          <a:p>
            <a:r>
              <a:rPr lang="en-US" sz="2400" kern="0" smtClean="0"/>
              <a:t>PJM Queued Generation Fuel Mix-</a:t>
            </a:r>
            <a:br>
              <a:rPr lang="en-US" sz="2400" kern="0" smtClean="0"/>
            </a:br>
            <a:r>
              <a:rPr lang="en-US" sz="2400" kern="0" smtClean="0"/>
              <a:t>Requested Capacity Interconnection Rights</a:t>
            </a:r>
            <a:br>
              <a:rPr lang="en-US" sz="2400" kern="0" smtClean="0"/>
            </a:br>
            <a:r>
              <a:rPr lang="en-US" sz="2400" kern="0" smtClean="0"/>
              <a:t>(December 31, 2018)</a:t>
            </a:r>
            <a:endParaRPr lang="en-US" sz="2400" kern="0"/>
          </a:p>
        </p:txBody>
      </p:sp>
    </p:spTree>
    <p:extLst>
      <p:ext uri="{BB962C8B-B14F-4D97-AF65-F5344CB8AC3E}">
        <p14:creationId xmlns:p14="http://schemas.microsoft.com/office/powerpoint/2010/main" val="40877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55" y="284752"/>
            <a:ext cx="9447213" cy="639763"/>
          </a:xfrm>
        </p:spPr>
        <p:txBody>
          <a:bodyPr/>
          <a:lstStyle/>
          <a:p>
            <a:r>
              <a:rPr lang="en-US" altLang="en-US" dirty="0" smtClean="0"/>
              <a:t>Requested Capacity Interconnection Rights, </a:t>
            </a:r>
            <a:br>
              <a:rPr lang="en-US" altLang="en-US" dirty="0" smtClean="0"/>
            </a:br>
            <a:r>
              <a:rPr lang="en-US" altLang="en-US" dirty="0" smtClean="0"/>
              <a:t>Renewable Fuels</a:t>
            </a:r>
            <a:r>
              <a:rPr lang="en-US" altLang="en-US" dirty="0"/>
              <a:t> </a:t>
            </a:r>
            <a:r>
              <a:rPr lang="en-US" altLang="en-US" dirty="0" smtClean="0"/>
              <a:t>(December 31, 2018))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124077"/>
            <a:ext cx="11544300" cy="271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FF00FF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400</TotalTime>
  <Words>287</Words>
  <Application>Microsoft Office PowerPoint</Application>
  <PresentationFormat>Custom</PresentationFormat>
  <Paragraphs>55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 2018 RTEP Report  Key Maps, Tables &amp; Figures </vt:lpstr>
      <vt:lpstr>Backbone Map</vt:lpstr>
      <vt:lpstr>RTEP Process – RTO Perspective</vt:lpstr>
      <vt:lpstr>System Enhancement Drivers</vt:lpstr>
      <vt:lpstr>Approved RTEP Projects (December 31, 2018)</vt:lpstr>
      <vt:lpstr>Approved Baseline Projects by Voltage – 2015-2018</vt:lpstr>
      <vt:lpstr>PJM Existing Installed Capacity Mix RPM Eligibility Capacity (December 31, 2018)</vt:lpstr>
      <vt:lpstr>PowerPoint Presentation</vt:lpstr>
      <vt:lpstr>Requested Capacity Interconnection Rights,  Renewable Fuels (December 31, 2018))</vt:lpstr>
      <vt:lpstr>Requested Capacity Interconnection Rights,  Non-Renewable Fuels (December 31, 2018))</vt:lpstr>
      <vt:lpstr>Queue Status Totals (December 31, 2018))</vt:lpstr>
      <vt:lpstr>Queued Generation Progression – Requested Capacity Rights (December 31, 2018)</vt:lpstr>
      <vt:lpstr>PJM Generator Deactivations Received  January 1, 2018 through December 31, 2018 </vt:lpstr>
      <vt:lpstr>2018 RTEP Baseline Projects by Driver</vt:lpstr>
      <vt:lpstr>Attachment M3 Process for Supplemental Projects</vt:lpstr>
      <vt:lpstr>Market Efficiency 24-Month Cycle</vt:lpstr>
      <vt:lpstr>Market Efficiency 24-Month Cycle</vt:lpstr>
      <vt:lpstr>Target Market Efficiency Project Study Results – Congestion Cost</vt:lpstr>
      <vt:lpstr>Interregional Market Efficiency Project Study Timeline</vt:lpstr>
      <vt:lpstr>Summer Peak Load Forecast Comparison (2017-2018)</vt:lpstr>
      <vt:lpstr>2018 Load Forecast Report</vt:lpstr>
      <vt:lpstr>10 Year Summer Peak Growth Rate Comparison 2014-2018</vt:lpstr>
    </vt:vector>
  </TitlesOfParts>
  <Company>PJM Interconnection,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slides </dc:title>
  <dc:creator>_</dc:creator>
  <cp:lastModifiedBy>Goryl, Ronald, A</cp:lastModifiedBy>
  <cp:revision>59</cp:revision>
  <cp:lastPrinted>2018-02-27T16:45:15Z</cp:lastPrinted>
  <dcterms:created xsi:type="dcterms:W3CDTF">2018-02-20T21:00:01Z</dcterms:created>
  <dcterms:modified xsi:type="dcterms:W3CDTF">2019-03-05T17:20:03Z</dcterms:modified>
</cp:coreProperties>
</file>